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Montserrat"/>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F30C9EA-AE6C-46FD-915C-7C171EC83835}">
  <a:tblStyle styleId="{AF30C9EA-AE6C-46FD-915C-7C171EC8383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Montserrat-regular.fntdata"/><Relationship Id="rId14" Type="http://schemas.openxmlformats.org/officeDocument/2006/relationships/slide" Target="slides/slide8.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font" Target="fonts/Montserrat-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7b3f76045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7b3f76045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7b3f76045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7b3f76045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a0ccda9bf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a0ccda9b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7b8a72916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7b8a72916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7b8a72916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7b8a72916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869df5a61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869df5a61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7b8a729166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7b8a729166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03725" y="4017475"/>
            <a:ext cx="1270000" cy="773501"/>
          </a:xfrm>
          <a:prstGeom prst="rect">
            <a:avLst/>
          </a:prstGeom>
          <a:noFill/>
          <a:ln>
            <a:noFill/>
          </a:ln>
        </p:spPr>
      </p:pic>
      <p:pic>
        <p:nvPicPr>
          <p:cNvPr id="55" name="Google Shape;55;p13"/>
          <p:cNvPicPr preferRelativeResize="0"/>
          <p:nvPr/>
        </p:nvPicPr>
        <p:blipFill rotWithShape="1">
          <a:blip r:embed="rId4">
            <a:alphaModFix/>
          </a:blip>
          <a:srcRect b="3175" l="27651" r="0" t="10543"/>
          <a:stretch/>
        </p:blipFill>
        <p:spPr>
          <a:xfrm>
            <a:off x="4572000" y="0"/>
            <a:ext cx="4572001" cy="5143501"/>
          </a:xfrm>
          <a:prstGeom prst="rect">
            <a:avLst/>
          </a:prstGeom>
          <a:noFill/>
          <a:ln>
            <a:noFill/>
          </a:ln>
        </p:spPr>
      </p:pic>
      <p:sp>
        <p:nvSpPr>
          <p:cNvPr id="56" name="Google Shape;56;p13"/>
          <p:cNvSpPr/>
          <p:nvPr/>
        </p:nvSpPr>
        <p:spPr>
          <a:xfrm>
            <a:off x="0" y="0"/>
            <a:ext cx="4572000" cy="5143500"/>
          </a:xfrm>
          <a:prstGeom prst="rect">
            <a:avLst/>
          </a:prstGeom>
          <a:solidFill>
            <a:srgbClr val="488D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 name="Google Shape;57;p13"/>
          <p:cNvPicPr preferRelativeResize="0"/>
          <p:nvPr/>
        </p:nvPicPr>
        <p:blipFill rotWithShape="1">
          <a:blip r:embed="rId3">
            <a:alphaModFix/>
          </a:blip>
          <a:srcRect b="18626" l="11315" r="10918" t="17320"/>
          <a:stretch/>
        </p:blipFill>
        <p:spPr>
          <a:xfrm>
            <a:off x="360000" y="4295550"/>
            <a:ext cx="987650" cy="495425"/>
          </a:xfrm>
          <a:prstGeom prst="rect">
            <a:avLst/>
          </a:prstGeom>
          <a:noFill/>
          <a:ln>
            <a:noFill/>
          </a:ln>
        </p:spPr>
      </p:pic>
      <p:sp>
        <p:nvSpPr>
          <p:cNvPr id="58" name="Google Shape;58;p13"/>
          <p:cNvSpPr txBox="1"/>
          <p:nvPr/>
        </p:nvSpPr>
        <p:spPr>
          <a:xfrm>
            <a:off x="360000" y="360000"/>
            <a:ext cx="32922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1800">
                <a:solidFill>
                  <a:schemeClr val="lt1"/>
                </a:solidFill>
                <a:latin typeface="Montserrat"/>
                <a:ea typeface="Montserrat"/>
                <a:cs typeface="Montserrat"/>
                <a:sym typeface="Montserrat"/>
              </a:rPr>
              <a:t>Take Note</a:t>
            </a:r>
            <a:endParaRPr b="1" sz="1800">
              <a:solidFill>
                <a:schemeClr val="lt1"/>
              </a:solidFill>
              <a:latin typeface="Montserrat"/>
              <a:ea typeface="Montserrat"/>
              <a:cs typeface="Montserrat"/>
              <a:sym typeface="Montserrat"/>
            </a:endParaRPr>
          </a:p>
          <a:p>
            <a:pPr indent="0" lvl="0" marL="0" rtl="0" algn="l">
              <a:spcBef>
                <a:spcPts val="0"/>
              </a:spcBef>
              <a:spcAft>
                <a:spcPts val="0"/>
              </a:spcAft>
              <a:buNone/>
            </a:pPr>
            <a:r>
              <a:rPr lang="en-GB" sz="1800">
                <a:solidFill>
                  <a:schemeClr val="lt1"/>
                </a:solidFill>
                <a:latin typeface="Montserrat"/>
                <a:ea typeface="Montserrat"/>
                <a:cs typeface="Montserrat"/>
                <a:sym typeface="Montserrat"/>
              </a:rPr>
              <a:t>Creating change together</a:t>
            </a:r>
            <a:endParaRPr sz="1800">
              <a:solidFill>
                <a:schemeClr val="lt1"/>
              </a:solidFill>
              <a:latin typeface="Montserrat"/>
              <a:ea typeface="Montserrat"/>
              <a:cs typeface="Montserrat"/>
              <a:sym typeface="Montserrat"/>
            </a:endParaRPr>
          </a:p>
        </p:txBody>
      </p:sp>
      <p:sp>
        <p:nvSpPr>
          <p:cNvPr id="59" name="Google Shape;59;p13"/>
          <p:cNvSpPr txBox="1"/>
          <p:nvPr/>
        </p:nvSpPr>
        <p:spPr>
          <a:xfrm>
            <a:off x="360000" y="1458900"/>
            <a:ext cx="8119500" cy="554100"/>
          </a:xfrm>
          <a:prstGeom prst="rect">
            <a:avLst/>
          </a:prstGeom>
          <a:solidFill>
            <a:srgbClr val="66248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400">
                <a:solidFill>
                  <a:schemeClr val="lt1"/>
                </a:solidFill>
                <a:latin typeface="Montserrat"/>
                <a:ea typeface="Montserrat"/>
                <a:cs typeface="Montserrat"/>
                <a:sym typeface="Montserrat"/>
              </a:rPr>
              <a:t>Wrap-Up Huddle: [Partner Project Name]</a:t>
            </a:r>
            <a:endParaRPr sz="2400">
              <a:solidFill>
                <a:schemeClr val="lt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p:nvPr/>
        </p:nvSpPr>
        <p:spPr>
          <a:xfrm>
            <a:off x="0" y="0"/>
            <a:ext cx="9144000" cy="51435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t/>
            </a:r>
            <a:endParaRPr b="1" sz="1800">
              <a:solidFill>
                <a:schemeClr val="lt1"/>
              </a:solidFill>
              <a:latin typeface="Montserrat"/>
              <a:ea typeface="Montserrat"/>
              <a:cs typeface="Montserrat"/>
              <a:sym typeface="Montserrat"/>
            </a:endParaRPr>
          </a:p>
        </p:txBody>
      </p:sp>
      <p:sp>
        <p:nvSpPr>
          <p:cNvPr id="65" name="Google Shape;65;p14"/>
          <p:cNvSpPr txBox="1"/>
          <p:nvPr/>
        </p:nvSpPr>
        <p:spPr>
          <a:xfrm>
            <a:off x="360000" y="360000"/>
            <a:ext cx="1785000" cy="400200"/>
          </a:xfrm>
          <a:prstGeom prst="rect">
            <a:avLst/>
          </a:prstGeom>
          <a:solidFill>
            <a:srgbClr val="662483"/>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solidFill>
                  <a:schemeClr val="lt1"/>
                </a:solidFill>
                <a:latin typeface="Montserrat"/>
                <a:ea typeface="Montserrat"/>
                <a:cs typeface="Montserrat"/>
                <a:sym typeface="Montserrat"/>
              </a:rPr>
              <a:t>Wrap-Up Huddle</a:t>
            </a:r>
            <a:endParaRPr>
              <a:solidFill>
                <a:schemeClr val="lt1"/>
              </a:solidFill>
              <a:latin typeface="Montserrat"/>
              <a:ea typeface="Montserrat"/>
              <a:cs typeface="Montserrat"/>
              <a:sym typeface="Montserrat"/>
            </a:endParaRPr>
          </a:p>
        </p:txBody>
      </p:sp>
      <p:sp>
        <p:nvSpPr>
          <p:cNvPr id="66" name="Google Shape;66;p14"/>
          <p:cNvSpPr txBox="1"/>
          <p:nvPr/>
        </p:nvSpPr>
        <p:spPr>
          <a:xfrm>
            <a:off x="360000" y="1458900"/>
            <a:ext cx="8119500" cy="554100"/>
          </a:xfrm>
          <a:prstGeom prst="rect">
            <a:avLst/>
          </a:prstGeom>
          <a:solidFill>
            <a:srgbClr val="66248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400">
                <a:solidFill>
                  <a:schemeClr val="lt1"/>
                </a:solidFill>
                <a:latin typeface="Montserrat"/>
                <a:ea typeface="Montserrat"/>
                <a:cs typeface="Montserrat"/>
                <a:sym typeface="Montserrat"/>
              </a:rPr>
              <a:t>Case Studies</a:t>
            </a:r>
            <a:endParaRPr sz="2400">
              <a:solidFill>
                <a:schemeClr val="lt1"/>
              </a:solidFill>
              <a:latin typeface="Montserrat"/>
              <a:ea typeface="Montserrat"/>
              <a:cs typeface="Montserrat"/>
              <a:sym typeface="Montserrat"/>
            </a:endParaRPr>
          </a:p>
        </p:txBody>
      </p:sp>
      <p:pic>
        <p:nvPicPr>
          <p:cNvPr id="67" name="Google Shape;67;p14"/>
          <p:cNvPicPr preferRelativeResize="0"/>
          <p:nvPr/>
        </p:nvPicPr>
        <p:blipFill rotWithShape="1">
          <a:blip r:embed="rId3">
            <a:alphaModFix/>
          </a:blip>
          <a:srcRect b="18626" l="11315" r="10918" t="17320"/>
          <a:stretch/>
        </p:blipFill>
        <p:spPr>
          <a:xfrm>
            <a:off x="7899550" y="4406825"/>
            <a:ext cx="987650" cy="495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p:nvPr/>
        </p:nvSpPr>
        <p:spPr>
          <a:xfrm>
            <a:off x="0" y="0"/>
            <a:ext cx="9144000" cy="11094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rPr b="1" lang="en-GB" sz="1800">
                <a:solidFill>
                  <a:schemeClr val="lt1"/>
                </a:solidFill>
                <a:latin typeface="Montserrat"/>
                <a:ea typeface="Montserrat"/>
                <a:cs typeface="Montserrat"/>
                <a:sym typeface="Montserrat"/>
              </a:rPr>
              <a:t>Impact of collaboration</a:t>
            </a:r>
            <a:endParaRPr b="1" sz="1800">
              <a:solidFill>
                <a:schemeClr val="lt1"/>
              </a:solidFill>
              <a:latin typeface="Montserrat"/>
              <a:ea typeface="Montserrat"/>
              <a:cs typeface="Montserrat"/>
              <a:sym typeface="Montserrat"/>
            </a:endParaRPr>
          </a:p>
        </p:txBody>
      </p:sp>
      <p:pic>
        <p:nvPicPr>
          <p:cNvPr id="73" name="Google Shape;73;p15"/>
          <p:cNvPicPr preferRelativeResize="0"/>
          <p:nvPr/>
        </p:nvPicPr>
        <p:blipFill rotWithShape="1">
          <a:blip r:embed="rId3">
            <a:alphaModFix/>
          </a:blip>
          <a:srcRect b="4094" l="3611" r="1592" t="37240"/>
          <a:stretch/>
        </p:blipFill>
        <p:spPr>
          <a:xfrm>
            <a:off x="801462" y="1639450"/>
            <a:ext cx="7541073" cy="2237324"/>
          </a:xfrm>
          <a:prstGeom prst="rect">
            <a:avLst/>
          </a:prstGeom>
          <a:noFill/>
          <a:ln>
            <a:noFill/>
          </a:ln>
        </p:spPr>
      </p:pic>
      <p:pic>
        <p:nvPicPr>
          <p:cNvPr id="74" name="Google Shape;74;p15"/>
          <p:cNvPicPr preferRelativeResize="0"/>
          <p:nvPr/>
        </p:nvPicPr>
        <p:blipFill>
          <a:blip r:embed="rId4">
            <a:alphaModFix/>
          </a:blip>
          <a:stretch>
            <a:fillRect/>
          </a:stretch>
        </p:blipFill>
        <p:spPr>
          <a:xfrm>
            <a:off x="7836426" y="4320700"/>
            <a:ext cx="1113894" cy="678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aphicFrame>
        <p:nvGraphicFramePr>
          <p:cNvPr id="79" name="Google Shape;79;p16"/>
          <p:cNvGraphicFramePr/>
          <p:nvPr/>
        </p:nvGraphicFramePr>
        <p:xfrm>
          <a:off x="360000" y="1475525"/>
          <a:ext cx="3000000" cy="3000000"/>
        </p:xfrm>
        <a:graphic>
          <a:graphicData uri="http://schemas.openxmlformats.org/drawingml/2006/table">
            <a:tbl>
              <a:tblPr>
                <a:noFill/>
                <a:tableStyleId>{AF30C9EA-AE6C-46FD-915C-7C171EC83835}</a:tableStyleId>
              </a:tblPr>
              <a:tblGrid>
                <a:gridCol w="4212000"/>
                <a:gridCol w="4212000"/>
              </a:tblGrid>
              <a:tr h="611575">
                <a:tc gridSpan="2">
                  <a:txBody>
                    <a:bodyPr/>
                    <a:lstStyle/>
                    <a:p>
                      <a:pPr indent="0" lvl="0" marL="0" rtl="0" algn="l">
                        <a:spcBef>
                          <a:spcPts val="0"/>
                        </a:spcBef>
                        <a:spcAft>
                          <a:spcPts val="0"/>
                        </a:spcAft>
                        <a:buNone/>
                      </a:pPr>
                      <a:r>
                        <a:rPr b="1" lang="en-GB" sz="1100">
                          <a:latin typeface="Montserrat"/>
                          <a:ea typeface="Montserrat"/>
                          <a:cs typeface="Montserrat"/>
                          <a:sym typeface="Montserrat"/>
                        </a:rPr>
                        <a:t>1. Share knowledge</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Partners came from a range of backgrounds and brought with them specific areas of expertise; the project helped partners to access this new expertise and understand where there were particular limitations or opportunities.</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hMerge="1"/>
              </a:tr>
              <a:tr h="611575">
                <a:tc gridSpan="2">
                  <a:txBody>
                    <a:bodyPr/>
                    <a:lstStyle/>
                    <a:p>
                      <a:pPr indent="0" lvl="0" marL="0" rtl="0" algn="l">
                        <a:spcBef>
                          <a:spcPts val="0"/>
                        </a:spcBef>
                        <a:spcAft>
                          <a:spcPts val="0"/>
                        </a:spcAft>
                        <a:buNone/>
                      </a:pPr>
                      <a:r>
                        <a:rPr b="1" lang="en-GB" sz="1100">
                          <a:latin typeface="Montserrat"/>
                          <a:ea typeface="Montserrat"/>
                          <a:cs typeface="Montserrat"/>
                          <a:sym typeface="Montserrat"/>
                        </a:rPr>
                        <a:t>2. Boost morale</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For an artform struggling with its identity, the project helped practitioners to bring the artform to new communities and new audiences, as well as opening up opportunities for those previously unfamiliar with it to explore the practice and potentially become future practitioners / educators.</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hMerge="1"/>
              </a:tr>
              <a:tr h="611575">
                <a:tc gridSpan="2">
                  <a:txBody>
                    <a:bodyPr/>
                    <a:lstStyle/>
                    <a:p>
                      <a:pPr indent="0" lvl="0" marL="0" rtl="0" algn="l">
                        <a:spcBef>
                          <a:spcPts val="0"/>
                        </a:spcBef>
                        <a:spcAft>
                          <a:spcPts val="0"/>
                        </a:spcAft>
                        <a:buNone/>
                      </a:pPr>
                      <a:r>
                        <a:rPr b="1" lang="en-GB" sz="1100">
                          <a:latin typeface="Montserrat"/>
                          <a:ea typeface="Montserrat"/>
                          <a:cs typeface="Montserrat"/>
                          <a:sym typeface="Montserrat"/>
                        </a:rPr>
                        <a:t>3. Diversity reach</a:t>
                      </a:r>
                      <a:endParaRPr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Partners felt the collaboration exposed their communities to new skills, practices and ways of working - particularly of benefit for those already experiencing the negative effects of cultural isolation.</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hMerge="1"/>
              </a:tr>
            </a:tbl>
          </a:graphicData>
        </a:graphic>
      </p:graphicFrame>
      <p:sp>
        <p:nvSpPr>
          <p:cNvPr id="80" name="Google Shape;80;p16"/>
          <p:cNvSpPr/>
          <p:nvPr/>
        </p:nvSpPr>
        <p:spPr>
          <a:xfrm>
            <a:off x="0" y="0"/>
            <a:ext cx="9144000" cy="11094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rPr b="1" lang="en-GB" sz="1800">
                <a:solidFill>
                  <a:schemeClr val="lt1"/>
                </a:solidFill>
                <a:latin typeface="Montserrat"/>
                <a:ea typeface="Montserrat"/>
                <a:cs typeface="Montserrat"/>
                <a:sym typeface="Montserrat"/>
              </a:rPr>
              <a:t>Impact of collaboration</a:t>
            </a:r>
            <a:endParaRPr b="1" sz="1800">
              <a:solidFill>
                <a:schemeClr val="lt1"/>
              </a:solidFill>
              <a:latin typeface="Montserrat"/>
              <a:ea typeface="Montserrat"/>
              <a:cs typeface="Montserrat"/>
              <a:sym typeface="Montserrat"/>
            </a:endParaRPr>
          </a:p>
        </p:txBody>
      </p:sp>
      <p:pic>
        <p:nvPicPr>
          <p:cNvPr id="81" name="Google Shape;81;p16"/>
          <p:cNvPicPr preferRelativeResize="0"/>
          <p:nvPr/>
        </p:nvPicPr>
        <p:blipFill>
          <a:blip r:embed="rId3">
            <a:alphaModFix/>
          </a:blip>
          <a:stretch>
            <a:fillRect/>
          </a:stretch>
        </p:blipFill>
        <p:spPr>
          <a:xfrm>
            <a:off x="7836426" y="4320700"/>
            <a:ext cx="1113894" cy="678425"/>
          </a:xfrm>
          <a:prstGeom prst="rect">
            <a:avLst/>
          </a:prstGeom>
          <a:noFill/>
          <a:ln>
            <a:noFill/>
          </a:ln>
        </p:spPr>
      </p:pic>
      <p:sp>
        <p:nvSpPr>
          <p:cNvPr id="82" name="Google Shape;82;p16"/>
          <p:cNvSpPr txBox="1"/>
          <p:nvPr/>
        </p:nvSpPr>
        <p:spPr>
          <a:xfrm>
            <a:off x="360000" y="3955700"/>
            <a:ext cx="6930300" cy="6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GB" sz="1300">
                <a:highlight>
                  <a:srgbClr val="FCE5CD"/>
                </a:highlight>
                <a:latin typeface="Montserrat"/>
                <a:ea typeface="Montserrat"/>
                <a:cs typeface="Montserrat"/>
                <a:sym typeface="Montserrat"/>
              </a:rPr>
              <a:t>Note: the above sections were filled in by the facilitator based on notes made during the presentation: they are presented as </a:t>
            </a:r>
            <a:r>
              <a:rPr b="1" i="1" lang="en-GB" sz="1300">
                <a:highlight>
                  <a:srgbClr val="FCE5CD"/>
                </a:highlight>
                <a:latin typeface="Montserrat"/>
                <a:ea typeface="Montserrat"/>
                <a:cs typeface="Montserrat"/>
                <a:sym typeface="Montserrat"/>
              </a:rPr>
              <a:t>blank during the session.</a:t>
            </a:r>
            <a:endParaRPr b="1" i="1" sz="1300">
              <a:highlight>
                <a:srgbClr val="FCE5CD"/>
              </a:highlight>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p:nvPr/>
        </p:nvSpPr>
        <p:spPr>
          <a:xfrm>
            <a:off x="0" y="0"/>
            <a:ext cx="9144000" cy="11094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rPr b="1" lang="en-GB" sz="1800">
                <a:solidFill>
                  <a:schemeClr val="lt1"/>
                </a:solidFill>
                <a:latin typeface="Montserrat"/>
                <a:ea typeface="Montserrat"/>
                <a:cs typeface="Montserrat"/>
                <a:sym typeface="Montserrat"/>
              </a:rPr>
              <a:t>Strengths and weaknesses</a:t>
            </a:r>
            <a:endParaRPr b="1" sz="1800">
              <a:solidFill>
                <a:schemeClr val="lt1"/>
              </a:solidFill>
              <a:latin typeface="Montserrat"/>
              <a:ea typeface="Montserrat"/>
              <a:cs typeface="Montserrat"/>
              <a:sym typeface="Montserrat"/>
            </a:endParaRPr>
          </a:p>
        </p:txBody>
      </p:sp>
      <p:grpSp>
        <p:nvGrpSpPr>
          <p:cNvPr id="88" name="Google Shape;88;p17"/>
          <p:cNvGrpSpPr/>
          <p:nvPr/>
        </p:nvGrpSpPr>
        <p:grpSpPr>
          <a:xfrm>
            <a:off x="208375" y="1482425"/>
            <a:ext cx="8727250" cy="2898965"/>
            <a:chOff x="208375" y="1482425"/>
            <a:chExt cx="8727250" cy="2898965"/>
          </a:xfrm>
        </p:grpSpPr>
        <p:pic>
          <p:nvPicPr>
            <p:cNvPr id="89" name="Google Shape;89;p17"/>
            <p:cNvPicPr preferRelativeResize="0"/>
            <p:nvPr/>
          </p:nvPicPr>
          <p:blipFill rotWithShape="1">
            <a:blip r:embed="rId3">
              <a:alphaModFix/>
            </a:blip>
            <a:srcRect b="39657" l="0" r="0" t="0"/>
            <a:stretch/>
          </p:blipFill>
          <p:spPr>
            <a:xfrm>
              <a:off x="208375" y="1482425"/>
              <a:ext cx="4363625" cy="2898964"/>
            </a:xfrm>
            <a:prstGeom prst="rect">
              <a:avLst/>
            </a:prstGeom>
            <a:noFill/>
            <a:ln>
              <a:noFill/>
            </a:ln>
          </p:spPr>
        </p:pic>
        <p:pic>
          <p:nvPicPr>
            <p:cNvPr id="90" name="Google Shape;90;p17"/>
            <p:cNvPicPr preferRelativeResize="0"/>
            <p:nvPr/>
          </p:nvPicPr>
          <p:blipFill rotWithShape="1">
            <a:blip r:embed="rId3">
              <a:alphaModFix/>
            </a:blip>
            <a:srcRect b="0" l="0" r="0" t="60342"/>
            <a:stretch/>
          </p:blipFill>
          <p:spPr>
            <a:xfrm>
              <a:off x="4572000" y="1482425"/>
              <a:ext cx="4363625" cy="1905200"/>
            </a:xfrm>
            <a:prstGeom prst="rect">
              <a:avLst/>
            </a:prstGeom>
            <a:noFill/>
            <a:ln>
              <a:noFill/>
            </a:ln>
          </p:spPr>
        </p:pic>
      </p:grpSp>
      <p:pic>
        <p:nvPicPr>
          <p:cNvPr id="91" name="Google Shape;91;p17"/>
          <p:cNvPicPr preferRelativeResize="0"/>
          <p:nvPr/>
        </p:nvPicPr>
        <p:blipFill>
          <a:blip r:embed="rId4">
            <a:alphaModFix/>
          </a:blip>
          <a:stretch>
            <a:fillRect/>
          </a:stretch>
        </p:blipFill>
        <p:spPr>
          <a:xfrm>
            <a:off x="7836426" y="4320700"/>
            <a:ext cx="1113894" cy="678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p:nvPr/>
        </p:nvSpPr>
        <p:spPr>
          <a:xfrm>
            <a:off x="0" y="0"/>
            <a:ext cx="9144000" cy="11094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rPr b="1" lang="en-GB" sz="1800">
                <a:solidFill>
                  <a:schemeClr val="lt1"/>
                </a:solidFill>
                <a:latin typeface="Montserrat"/>
                <a:ea typeface="Montserrat"/>
                <a:cs typeface="Montserrat"/>
                <a:sym typeface="Montserrat"/>
              </a:rPr>
              <a:t>Strengths and weaknesses</a:t>
            </a:r>
            <a:endParaRPr b="1" sz="1800">
              <a:solidFill>
                <a:schemeClr val="lt1"/>
              </a:solidFill>
              <a:latin typeface="Montserrat"/>
              <a:ea typeface="Montserrat"/>
              <a:cs typeface="Montserrat"/>
              <a:sym typeface="Montserrat"/>
            </a:endParaRPr>
          </a:p>
        </p:txBody>
      </p:sp>
      <p:graphicFrame>
        <p:nvGraphicFramePr>
          <p:cNvPr id="97" name="Google Shape;97;p18"/>
          <p:cNvGraphicFramePr/>
          <p:nvPr/>
        </p:nvGraphicFramePr>
        <p:xfrm>
          <a:off x="360000" y="1469400"/>
          <a:ext cx="3000000" cy="3000000"/>
        </p:xfrm>
        <a:graphic>
          <a:graphicData uri="http://schemas.openxmlformats.org/drawingml/2006/table">
            <a:tbl>
              <a:tblPr>
                <a:noFill/>
                <a:tableStyleId>{AF30C9EA-AE6C-46FD-915C-7C171EC83835}</a:tableStyleId>
              </a:tblPr>
              <a:tblGrid>
                <a:gridCol w="4212000"/>
                <a:gridCol w="4212000"/>
              </a:tblGrid>
              <a:tr h="1145075">
                <a:tc>
                  <a:txBody>
                    <a:bodyPr/>
                    <a:lstStyle/>
                    <a:p>
                      <a:pPr indent="0" lvl="0" marL="0" rtl="0" algn="l">
                        <a:spcBef>
                          <a:spcPts val="0"/>
                        </a:spcBef>
                        <a:spcAft>
                          <a:spcPts val="0"/>
                        </a:spcAft>
                        <a:buNone/>
                      </a:pPr>
                      <a:r>
                        <a:rPr b="1" lang="en-GB" sz="1100">
                          <a:latin typeface="Montserrat"/>
                          <a:ea typeface="Montserrat"/>
                          <a:cs typeface="Montserrat"/>
                          <a:sym typeface="Montserrat"/>
                        </a:rPr>
                        <a:t>Partnership strengths</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Initial discussion of ideas and challenges</a:t>
                      </a:r>
                      <a:endParaRPr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Regular and open communication through WhatsApp created a forum for constructive feedback and honest sharing of ideas and fears</a:t>
                      </a:r>
                      <a:endParaRPr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Openness to new ways of working</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a:txBody>
                    <a:bodyPr/>
                    <a:lstStyle/>
                    <a:p>
                      <a:pPr indent="0" lvl="0" marL="0" rtl="0" algn="l">
                        <a:spcBef>
                          <a:spcPts val="0"/>
                        </a:spcBef>
                        <a:spcAft>
                          <a:spcPts val="0"/>
                        </a:spcAft>
                        <a:buNone/>
                      </a:pPr>
                      <a:r>
                        <a:rPr b="1" lang="en-GB" sz="1100">
                          <a:latin typeface="Montserrat"/>
                          <a:ea typeface="Montserrat"/>
                          <a:cs typeface="Montserrat"/>
                          <a:sym typeface="Montserrat"/>
                        </a:rPr>
                        <a:t>Partnership weaknesses</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Initial challenges to find the focus of the project and balance artistic and social outcomes (however the discussions to find compromise would be of eventual benefit to the overall project)</a:t>
                      </a:r>
                      <a:endParaRPr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Limited time and capacity at the very start of the project to feed into the initial application phase</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r>
              <a:tr h="1134875">
                <a:tc>
                  <a:txBody>
                    <a:bodyPr/>
                    <a:lstStyle/>
                    <a:p>
                      <a:pPr indent="0" lvl="0" marL="0" rtl="0" algn="l">
                        <a:spcBef>
                          <a:spcPts val="0"/>
                        </a:spcBef>
                        <a:spcAft>
                          <a:spcPts val="0"/>
                        </a:spcAft>
                        <a:buNone/>
                      </a:pPr>
                      <a:r>
                        <a:rPr b="1" lang="en-GB" sz="1100">
                          <a:latin typeface="Montserrat"/>
                          <a:ea typeface="Montserrat"/>
                          <a:cs typeface="Montserrat"/>
                          <a:sym typeface="Montserrat"/>
                        </a:rPr>
                        <a:t>Strategies to take forward</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Discuss the balance between allowing space for a creative collaboration to develop organically and managing expectations among the group</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a:txBody>
                    <a:bodyPr/>
                    <a:lstStyle/>
                    <a:p>
                      <a:pPr indent="0" lvl="0" marL="0" rtl="0" algn="l">
                        <a:spcBef>
                          <a:spcPts val="0"/>
                        </a:spcBef>
                        <a:spcAft>
                          <a:spcPts val="0"/>
                        </a:spcAft>
                        <a:buNone/>
                      </a:pPr>
                      <a:r>
                        <a:rPr b="1" lang="en-GB" sz="1100">
                          <a:latin typeface="Montserrat"/>
                          <a:ea typeface="Montserrat"/>
                          <a:cs typeface="Montserrat"/>
                          <a:sym typeface="Montserrat"/>
                        </a:rPr>
                        <a:t>Future mitigations</a:t>
                      </a:r>
                      <a:endParaRPr b="1" sz="1100">
                        <a:latin typeface="Montserrat"/>
                        <a:ea typeface="Montserrat"/>
                        <a:cs typeface="Montserrat"/>
                        <a:sym typeface="Montserrat"/>
                      </a:endParaRPr>
                    </a:p>
                    <a:p>
                      <a:pPr indent="0" lvl="0" marL="0" rtl="0" algn="l">
                        <a:spcBef>
                          <a:spcPts val="0"/>
                        </a:spcBef>
                        <a:spcAft>
                          <a:spcPts val="0"/>
                        </a:spcAft>
                        <a:buNone/>
                      </a:pPr>
                      <a:r>
                        <a:rPr lang="en-GB" sz="1100">
                          <a:latin typeface="Montserrat"/>
                          <a:ea typeface="Montserrat"/>
                          <a:cs typeface="Montserrat"/>
                          <a:sym typeface="Montserrat"/>
                        </a:rPr>
                        <a:t>Create more space before the project begins to explore intended outcomes for each partner</a:t>
                      </a:r>
                      <a:endParaRPr sz="1100">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r>
            </a:tbl>
          </a:graphicData>
        </a:graphic>
      </p:graphicFrame>
      <p:sp>
        <p:nvSpPr>
          <p:cNvPr id="98" name="Google Shape;98;p18"/>
          <p:cNvSpPr txBox="1"/>
          <p:nvPr/>
        </p:nvSpPr>
        <p:spPr>
          <a:xfrm>
            <a:off x="360000" y="4162750"/>
            <a:ext cx="6930300" cy="6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GB" sz="1300">
                <a:highlight>
                  <a:srgbClr val="FCE5CD"/>
                </a:highlight>
                <a:latin typeface="Montserrat"/>
                <a:ea typeface="Montserrat"/>
                <a:cs typeface="Montserrat"/>
                <a:sym typeface="Montserrat"/>
              </a:rPr>
              <a:t>Note: the above sections were filled in by the facilitator based on notes made during the presentation: they are presented as blank during the session.</a:t>
            </a:r>
            <a:endParaRPr b="1" i="1" sz="1300">
              <a:highlight>
                <a:srgbClr val="FCE5CD"/>
              </a:highlight>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p:nvPr/>
        </p:nvSpPr>
        <p:spPr>
          <a:xfrm>
            <a:off x="0" y="0"/>
            <a:ext cx="9144000" cy="11094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rPr b="1" lang="en-GB" sz="1800">
                <a:solidFill>
                  <a:schemeClr val="lt1"/>
                </a:solidFill>
                <a:latin typeface="Montserrat"/>
                <a:ea typeface="Montserrat"/>
                <a:cs typeface="Montserrat"/>
                <a:sym typeface="Montserrat"/>
              </a:rPr>
              <a:t>What makes a successful partnership?</a:t>
            </a:r>
            <a:endParaRPr b="1" sz="1800">
              <a:solidFill>
                <a:schemeClr val="lt1"/>
              </a:solidFill>
              <a:latin typeface="Montserrat"/>
              <a:ea typeface="Montserrat"/>
              <a:cs typeface="Montserrat"/>
              <a:sym typeface="Montserrat"/>
            </a:endParaRPr>
          </a:p>
        </p:txBody>
      </p:sp>
      <p:sp>
        <p:nvSpPr>
          <p:cNvPr id="104" name="Google Shape;104;p19"/>
          <p:cNvSpPr txBox="1"/>
          <p:nvPr/>
        </p:nvSpPr>
        <p:spPr>
          <a:xfrm>
            <a:off x="1317700" y="1458900"/>
            <a:ext cx="5963100" cy="269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chemeClr val="dk1"/>
                </a:solidFill>
                <a:latin typeface="Montserrat"/>
                <a:ea typeface="Montserrat"/>
                <a:cs typeface="Montserrat"/>
                <a:sym typeface="Montserrat"/>
              </a:rPr>
              <a:t>Clarify</a:t>
            </a:r>
            <a:r>
              <a:rPr b="1" lang="en-GB">
                <a:solidFill>
                  <a:schemeClr val="dk1"/>
                </a:solidFill>
                <a:latin typeface="Montserrat"/>
                <a:ea typeface="Montserrat"/>
                <a:cs typeface="Montserrat"/>
                <a:sym typeface="Montserrat"/>
              </a:rPr>
              <a:t> the ‘why’</a:t>
            </a:r>
            <a:endParaRPr b="1">
              <a:solidFill>
                <a:schemeClr val="dk1"/>
              </a:solidFill>
              <a:latin typeface="Montserrat"/>
              <a:ea typeface="Montserrat"/>
              <a:cs typeface="Montserrat"/>
              <a:sym typeface="Montserrat"/>
            </a:endParaRPr>
          </a:p>
          <a:p>
            <a:pPr indent="0" lvl="0" marL="0" rtl="0" algn="l">
              <a:spcBef>
                <a:spcPts val="0"/>
              </a:spcBef>
              <a:spcAft>
                <a:spcPts val="0"/>
              </a:spcAft>
              <a:buNone/>
            </a:pPr>
            <a:r>
              <a:rPr lang="en-GB" sz="1100">
                <a:solidFill>
                  <a:schemeClr val="dk1"/>
                </a:solidFill>
                <a:latin typeface="Montserrat"/>
                <a:ea typeface="Montserrat"/>
                <a:cs typeface="Montserrat"/>
                <a:sym typeface="Montserrat"/>
              </a:rPr>
              <a:t>Partners articulate the shared vision for the project and what they want it collectively to achieve. They consider how this feeds into each partner’s wider organisational objectives.</a:t>
            </a:r>
            <a:endParaRPr sz="11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100">
              <a:solidFill>
                <a:schemeClr val="dk1"/>
              </a:solidFill>
              <a:latin typeface="Montserrat"/>
              <a:ea typeface="Montserrat"/>
              <a:cs typeface="Montserrat"/>
              <a:sym typeface="Montserrat"/>
            </a:endParaRPr>
          </a:p>
          <a:p>
            <a:pPr indent="0" lvl="0" marL="0" rtl="0" algn="l">
              <a:spcBef>
                <a:spcPts val="0"/>
              </a:spcBef>
              <a:spcAft>
                <a:spcPts val="0"/>
              </a:spcAft>
              <a:buNone/>
            </a:pPr>
            <a:r>
              <a:rPr b="1" lang="en-GB">
                <a:solidFill>
                  <a:schemeClr val="dk1"/>
                </a:solidFill>
                <a:latin typeface="Montserrat"/>
                <a:ea typeface="Montserrat"/>
                <a:cs typeface="Montserrat"/>
                <a:sym typeface="Montserrat"/>
              </a:rPr>
              <a:t>Take time to set it up</a:t>
            </a:r>
            <a:endParaRPr b="1">
              <a:solidFill>
                <a:schemeClr val="dk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GB" sz="1100">
                <a:solidFill>
                  <a:schemeClr val="dk1"/>
                </a:solidFill>
                <a:latin typeface="Montserrat"/>
                <a:ea typeface="Montserrat"/>
                <a:cs typeface="Montserrat"/>
                <a:sym typeface="Montserrat"/>
              </a:rPr>
              <a:t>Partners create space at the beginning of the project to build strong foundations for the partnership, including plotting out each partner’s roles and responsibilities and addressing from the start any potentially challenging power dynamics.</a:t>
            </a:r>
            <a:endParaRPr sz="1100">
              <a:solidFill>
                <a:schemeClr val="dk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1100">
              <a:solidFill>
                <a:schemeClr val="dk1"/>
              </a:solidFill>
              <a:latin typeface="Montserrat"/>
              <a:ea typeface="Montserrat"/>
              <a:cs typeface="Montserrat"/>
              <a:sym typeface="Montserrat"/>
            </a:endParaRPr>
          </a:p>
          <a:p>
            <a:pPr indent="0" lvl="0" marL="0" rtl="0" algn="l">
              <a:spcBef>
                <a:spcPts val="0"/>
              </a:spcBef>
              <a:spcAft>
                <a:spcPts val="0"/>
              </a:spcAft>
              <a:buNone/>
            </a:pPr>
            <a:r>
              <a:rPr b="1" lang="en-GB">
                <a:solidFill>
                  <a:schemeClr val="dk1"/>
                </a:solidFill>
                <a:latin typeface="Montserrat"/>
                <a:ea typeface="Montserrat"/>
                <a:cs typeface="Montserrat"/>
                <a:sym typeface="Montserrat"/>
              </a:rPr>
              <a:t>Give the partnership as much love as the project</a:t>
            </a:r>
            <a:endParaRPr b="1">
              <a:solidFill>
                <a:schemeClr val="dk1"/>
              </a:solidFill>
              <a:latin typeface="Montserrat"/>
              <a:ea typeface="Montserrat"/>
              <a:cs typeface="Montserrat"/>
              <a:sym typeface="Montserrat"/>
            </a:endParaRPr>
          </a:p>
          <a:p>
            <a:pPr indent="0" lvl="0" marL="0" rtl="0" algn="l">
              <a:spcBef>
                <a:spcPts val="0"/>
              </a:spcBef>
              <a:spcAft>
                <a:spcPts val="0"/>
              </a:spcAft>
              <a:buNone/>
            </a:pPr>
            <a:r>
              <a:rPr lang="en-GB" sz="1100">
                <a:solidFill>
                  <a:schemeClr val="dk1"/>
                </a:solidFill>
                <a:latin typeface="Montserrat"/>
                <a:ea typeface="Montserrat"/>
                <a:cs typeface="Montserrat"/>
                <a:sym typeface="Montserrat"/>
              </a:rPr>
              <a:t>Partners spend time talking about how they want to approach their work together and what they consider to be their shared values. They create space to keep checking in on the health of the partnership throughout the project.</a:t>
            </a:r>
            <a:endParaRPr sz="1100">
              <a:solidFill>
                <a:schemeClr val="dk1"/>
              </a:solidFill>
              <a:latin typeface="Montserrat"/>
              <a:ea typeface="Montserrat"/>
              <a:cs typeface="Montserrat"/>
              <a:sym typeface="Montserrat"/>
            </a:endParaRPr>
          </a:p>
        </p:txBody>
      </p:sp>
      <p:pic>
        <p:nvPicPr>
          <p:cNvPr id="105" name="Google Shape;105;p19"/>
          <p:cNvPicPr preferRelativeResize="0"/>
          <p:nvPr/>
        </p:nvPicPr>
        <p:blipFill rotWithShape="1">
          <a:blip r:embed="rId3">
            <a:alphaModFix/>
          </a:blip>
          <a:srcRect b="77202" l="0" r="0" t="0"/>
          <a:stretch/>
        </p:blipFill>
        <p:spPr>
          <a:xfrm>
            <a:off x="422879" y="1458900"/>
            <a:ext cx="851900" cy="887225"/>
          </a:xfrm>
          <a:prstGeom prst="rect">
            <a:avLst/>
          </a:prstGeom>
          <a:noFill/>
          <a:ln>
            <a:noFill/>
          </a:ln>
        </p:spPr>
      </p:pic>
      <p:pic>
        <p:nvPicPr>
          <p:cNvPr id="106" name="Google Shape;106;p19"/>
          <p:cNvPicPr preferRelativeResize="0"/>
          <p:nvPr/>
        </p:nvPicPr>
        <p:blipFill rotWithShape="1">
          <a:blip r:embed="rId3">
            <a:alphaModFix/>
          </a:blip>
          <a:srcRect b="43071" l="0" r="0" t="35512"/>
          <a:stretch/>
        </p:blipFill>
        <p:spPr>
          <a:xfrm>
            <a:off x="422879" y="2412000"/>
            <a:ext cx="851900" cy="833499"/>
          </a:xfrm>
          <a:prstGeom prst="rect">
            <a:avLst/>
          </a:prstGeom>
          <a:noFill/>
          <a:ln>
            <a:noFill/>
          </a:ln>
        </p:spPr>
      </p:pic>
      <p:pic>
        <p:nvPicPr>
          <p:cNvPr id="107" name="Google Shape;107;p19"/>
          <p:cNvPicPr preferRelativeResize="0"/>
          <p:nvPr/>
        </p:nvPicPr>
        <p:blipFill rotWithShape="1">
          <a:blip r:embed="rId3">
            <a:alphaModFix/>
          </a:blip>
          <a:srcRect b="944" l="0" r="0" t="77639"/>
          <a:stretch/>
        </p:blipFill>
        <p:spPr>
          <a:xfrm>
            <a:off x="422879" y="3311375"/>
            <a:ext cx="851900" cy="83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p:nvPr/>
        </p:nvSpPr>
        <p:spPr>
          <a:xfrm>
            <a:off x="0" y="0"/>
            <a:ext cx="9144000" cy="5143500"/>
          </a:xfrm>
          <a:prstGeom prst="rect">
            <a:avLst/>
          </a:prstGeom>
          <a:solidFill>
            <a:srgbClr val="488DE2"/>
          </a:solidFill>
          <a:ln>
            <a:noFill/>
          </a:ln>
        </p:spPr>
        <p:txBody>
          <a:bodyPr anchorCtr="0" anchor="ctr" bIns="91425" lIns="91425" spcFirstLastPara="1" rIns="91425" wrap="square" tIns="91425">
            <a:noAutofit/>
          </a:bodyPr>
          <a:lstStyle/>
          <a:p>
            <a:pPr indent="0" lvl="0" marL="360000" rtl="0" algn="l">
              <a:spcBef>
                <a:spcPts val="0"/>
              </a:spcBef>
              <a:spcAft>
                <a:spcPts val="0"/>
              </a:spcAft>
              <a:buNone/>
            </a:pPr>
            <a:r>
              <a:t/>
            </a:r>
            <a:endParaRPr b="1" sz="1800">
              <a:solidFill>
                <a:schemeClr val="lt1"/>
              </a:solidFill>
              <a:latin typeface="Montserrat"/>
              <a:ea typeface="Montserrat"/>
              <a:cs typeface="Montserrat"/>
              <a:sym typeface="Montserrat"/>
            </a:endParaRPr>
          </a:p>
        </p:txBody>
      </p:sp>
      <p:sp>
        <p:nvSpPr>
          <p:cNvPr id="113" name="Google Shape;113;p20"/>
          <p:cNvSpPr txBox="1"/>
          <p:nvPr/>
        </p:nvSpPr>
        <p:spPr>
          <a:xfrm>
            <a:off x="360000" y="360000"/>
            <a:ext cx="1785000" cy="400200"/>
          </a:xfrm>
          <a:prstGeom prst="rect">
            <a:avLst/>
          </a:prstGeom>
          <a:solidFill>
            <a:srgbClr val="662483"/>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solidFill>
                  <a:schemeClr val="lt1"/>
                </a:solidFill>
                <a:latin typeface="Montserrat"/>
                <a:ea typeface="Montserrat"/>
                <a:cs typeface="Montserrat"/>
                <a:sym typeface="Montserrat"/>
              </a:rPr>
              <a:t>Wrap-up Huddle</a:t>
            </a:r>
            <a:endParaRPr>
              <a:solidFill>
                <a:schemeClr val="lt1"/>
              </a:solidFill>
              <a:latin typeface="Montserrat"/>
              <a:ea typeface="Montserrat"/>
              <a:cs typeface="Montserrat"/>
              <a:sym typeface="Montserrat"/>
            </a:endParaRPr>
          </a:p>
        </p:txBody>
      </p:sp>
      <p:sp>
        <p:nvSpPr>
          <p:cNvPr id="114" name="Google Shape;114;p20"/>
          <p:cNvSpPr txBox="1"/>
          <p:nvPr/>
        </p:nvSpPr>
        <p:spPr>
          <a:xfrm>
            <a:off x="360000" y="846025"/>
            <a:ext cx="8119500" cy="923400"/>
          </a:xfrm>
          <a:prstGeom prst="rect">
            <a:avLst/>
          </a:prstGeom>
          <a:solidFill>
            <a:srgbClr val="66248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400">
                <a:solidFill>
                  <a:schemeClr val="lt1"/>
                </a:solidFill>
                <a:latin typeface="Montserrat"/>
                <a:ea typeface="Montserrat"/>
                <a:cs typeface="Montserrat"/>
                <a:sym typeface="Montserrat"/>
              </a:rPr>
              <a:t>What next? </a:t>
            </a:r>
            <a:endParaRPr b="1" sz="2400">
              <a:solidFill>
                <a:schemeClr val="lt1"/>
              </a:solidFill>
              <a:latin typeface="Montserrat"/>
              <a:ea typeface="Montserrat"/>
              <a:cs typeface="Montserrat"/>
              <a:sym typeface="Montserrat"/>
            </a:endParaRPr>
          </a:p>
          <a:p>
            <a:pPr indent="0" lvl="0" marL="0" rtl="0" algn="l">
              <a:spcBef>
                <a:spcPts val="0"/>
              </a:spcBef>
              <a:spcAft>
                <a:spcPts val="0"/>
              </a:spcAft>
              <a:buNone/>
            </a:pPr>
            <a:r>
              <a:rPr lang="en-GB" sz="2400">
                <a:solidFill>
                  <a:schemeClr val="lt1"/>
                </a:solidFill>
                <a:latin typeface="Montserrat"/>
                <a:ea typeface="Montserrat"/>
                <a:cs typeface="Montserrat"/>
                <a:sym typeface="Montserrat"/>
              </a:rPr>
              <a:t>Sustaining the project’s outcomes</a:t>
            </a:r>
            <a:endParaRPr sz="2400">
              <a:solidFill>
                <a:schemeClr val="lt1"/>
              </a:solidFill>
              <a:latin typeface="Montserrat"/>
              <a:ea typeface="Montserrat"/>
              <a:cs typeface="Montserrat"/>
              <a:sym typeface="Montserrat"/>
            </a:endParaRPr>
          </a:p>
        </p:txBody>
      </p:sp>
      <p:pic>
        <p:nvPicPr>
          <p:cNvPr id="115" name="Google Shape;115;p20"/>
          <p:cNvPicPr preferRelativeResize="0"/>
          <p:nvPr/>
        </p:nvPicPr>
        <p:blipFill rotWithShape="1">
          <a:blip r:embed="rId3">
            <a:alphaModFix/>
          </a:blip>
          <a:srcRect b="18626" l="11315" r="10918" t="17320"/>
          <a:stretch/>
        </p:blipFill>
        <p:spPr>
          <a:xfrm>
            <a:off x="7855975" y="264775"/>
            <a:ext cx="987650" cy="495425"/>
          </a:xfrm>
          <a:prstGeom prst="rect">
            <a:avLst/>
          </a:prstGeom>
          <a:noFill/>
          <a:ln>
            <a:noFill/>
          </a:ln>
        </p:spPr>
      </p:pic>
      <p:sp>
        <p:nvSpPr>
          <p:cNvPr id="116" name="Google Shape;116;p20"/>
          <p:cNvSpPr txBox="1"/>
          <p:nvPr/>
        </p:nvSpPr>
        <p:spPr>
          <a:xfrm>
            <a:off x="4643400" y="4527900"/>
            <a:ext cx="4500600" cy="615600"/>
          </a:xfrm>
          <a:prstGeom prst="rect">
            <a:avLst/>
          </a:prstGeom>
          <a:solidFill>
            <a:srgbClr val="66248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latin typeface="Montserrat"/>
                <a:ea typeface="Montserrat"/>
                <a:cs typeface="Montserrat"/>
                <a:sym typeface="Montserrat"/>
              </a:rPr>
              <a:t>Take a look at the</a:t>
            </a:r>
            <a:r>
              <a:rPr lang="en-GB">
                <a:solidFill>
                  <a:schemeClr val="lt1"/>
                </a:solidFill>
                <a:latin typeface="Montserrat"/>
                <a:ea typeface="Montserrat"/>
                <a:cs typeface="Montserrat"/>
                <a:sym typeface="Montserrat"/>
              </a:rPr>
              <a:t> </a:t>
            </a:r>
            <a:r>
              <a:rPr b="1" lang="en-GB">
                <a:solidFill>
                  <a:schemeClr val="lt1"/>
                </a:solidFill>
                <a:latin typeface="Montserrat"/>
                <a:ea typeface="Montserrat"/>
                <a:cs typeface="Montserrat"/>
                <a:sym typeface="Montserrat"/>
              </a:rPr>
              <a:t>What Next?</a:t>
            </a:r>
            <a:r>
              <a:rPr lang="en-GB">
                <a:solidFill>
                  <a:schemeClr val="lt1"/>
                </a:solidFill>
                <a:latin typeface="Montserrat"/>
                <a:ea typeface="Montserrat"/>
                <a:cs typeface="Montserrat"/>
                <a:sym typeface="Montserrat"/>
              </a:rPr>
              <a:t> tool for reference</a:t>
            </a:r>
            <a:endParaRPr>
              <a:solidFill>
                <a:schemeClr val="lt1"/>
              </a:solidFill>
              <a:latin typeface="Montserrat"/>
              <a:ea typeface="Montserrat"/>
              <a:cs typeface="Montserrat"/>
              <a:sym typeface="Montserrat"/>
            </a:endParaRPr>
          </a:p>
          <a:p>
            <a:pPr indent="0" lvl="0" marL="0" rtl="0" algn="l">
              <a:spcBef>
                <a:spcPts val="0"/>
              </a:spcBef>
              <a:spcAft>
                <a:spcPts val="0"/>
              </a:spcAft>
              <a:buNone/>
            </a:pPr>
            <a:r>
              <a:rPr lang="en-GB">
                <a:solidFill>
                  <a:schemeClr val="lt1"/>
                </a:solidFill>
                <a:latin typeface="Montserrat"/>
                <a:ea typeface="Montserrat"/>
                <a:cs typeface="Montserrat"/>
                <a:sym typeface="Montserrat"/>
              </a:rPr>
              <a:t>→ page 60 of the Collaboration Guidebook</a:t>
            </a:r>
            <a:endParaRPr>
              <a:solidFill>
                <a:schemeClr val="lt1"/>
              </a:solidFill>
              <a:latin typeface="Montserrat"/>
              <a:ea typeface="Montserrat"/>
              <a:cs typeface="Montserrat"/>
              <a:sym typeface="Montserrat"/>
            </a:endParaRPr>
          </a:p>
        </p:txBody>
      </p:sp>
      <p:graphicFrame>
        <p:nvGraphicFramePr>
          <p:cNvPr id="117" name="Google Shape;117;p20"/>
          <p:cNvGraphicFramePr/>
          <p:nvPr/>
        </p:nvGraphicFramePr>
        <p:xfrm>
          <a:off x="360000" y="1831738"/>
          <a:ext cx="3000000" cy="3000000"/>
        </p:xfrm>
        <a:graphic>
          <a:graphicData uri="http://schemas.openxmlformats.org/drawingml/2006/table">
            <a:tbl>
              <a:tblPr>
                <a:noFill/>
                <a:tableStyleId>{AF30C9EA-AE6C-46FD-915C-7C171EC83835}</a:tableStyleId>
              </a:tblPr>
              <a:tblGrid>
                <a:gridCol w="4059750"/>
                <a:gridCol w="4059750"/>
              </a:tblGrid>
              <a:tr h="685775">
                <a:tc gridSpan="2">
                  <a:txBody>
                    <a:bodyPr/>
                    <a:lstStyle/>
                    <a:p>
                      <a:pPr indent="0" lvl="0" marL="0" rtl="0" algn="l">
                        <a:spcBef>
                          <a:spcPts val="0"/>
                        </a:spcBef>
                        <a:spcAft>
                          <a:spcPts val="0"/>
                        </a:spcAft>
                        <a:buNone/>
                      </a:pPr>
                      <a:r>
                        <a:rPr b="1" lang="en-GB" sz="1100">
                          <a:solidFill>
                            <a:srgbClr val="FFFFFF"/>
                          </a:solidFill>
                          <a:latin typeface="Montserrat"/>
                          <a:ea typeface="Montserrat"/>
                          <a:cs typeface="Montserrat"/>
                          <a:sym typeface="Montserrat"/>
                        </a:rPr>
                        <a:t>Sharing the learning </a:t>
                      </a:r>
                      <a:r>
                        <a:rPr lang="en-GB" sz="1100">
                          <a:solidFill>
                            <a:srgbClr val="FFFFFF"/>
                          </a:solidFill>
                          <a:latin typeface="Montserrat"/>
                          <a:ea typeface="Montserrat"/>
                          <a:cs typeface="Montserrat"/>
                          <a:sym typeface="Montserrat"/>
                        </a:rPr>
                        <a:t>to continue to highlight the artform more broadly and this collaboration specifically, through future film screenings, using the filmed material more widely and presenting on the project publicly</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rPr b="1" lang="en-GB" sz="1100">
                          <a:solidFill>
                            <a:srgbClr val="FFFFFF"/>
                          </a:solidFill>
                          <a:latin typeface="Montserrat"/>
                          <a:ea typeface="Montserrat"/>
                          <a:cs typeface="Montserrat"/>
                          <a:sym typeface="Montserrat"/>
                        </a:rPr>
                        <a:t>Build on the learning</a:t>
                      </a:r>
                      <a:r>
                        <a:rPr lang="en-GB" sz="1100">
                          <a:solidFill>
                            <a:srgbClr val="FFFFFF"/>
                          </a:solidFill>
                          <a:latin typeface="Montserrat"/>
                          <a:ea typeface="Montserrat"/>
                          <a:cs typeface="Montserrat"/>
                          <a:sym typeface="Montserrat"/>
                        </a:rPr>
                        <a:t> of the collaboration by continuing to focus on mental health projects led and shaped by people with lived experience</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rPr b="1" lang="en-GB" sz="1100">
                          <a:solidFill>
                            <a:srgbClr val="FFFFFF"/>
                          </a:solidFill>
                          <a:latin typeface="Montserrat"/>
                          <a:ea typeface="Montserrat"/>
                          <a:cs typeface="Montserrat"/>
                          <a:sym typeface="Montserrat"/>
                        </a:rPr>
                        <a:t>Strengthen the partnerships</a:t>
                      </a:r>
                      <a:r>
                        <a:rPr lang="en-GB" sz="1100">
                          <a:solidFill>
                            <a:srgbClr val="FFFFFF"/>
                          </a:solidFill>
                          <a:latin typeface="Montserrat"/>
                          <a:ea typeface="Montserrat"/>
                          <a:cs typeface="Montserrat"/>
                          <a:sym typeface="Montserrat"/>
                        </a:rPr>
                        <a:t> established in the project, including through future face-to-face activity</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FFFFFF"/>
                        </a:solidFill>
                        <a:latin typeface="Montserrat"/>
                        <a:ea typeface="Montserrat"/>
                        <a:cs typeface="Montserrat"/>
                        <a:sym typeface="Montserrat"/>
                      </a:endParaRPr>
                    </a:p>
                    <a:p>
                      <a:pPr indent="0" lvl="0" marL="0" rtl="0" algn="l">
                        <a:spcBef>
                          <a:spcPts val="0"/>
                        </a:spcBef>
                        <a:spcAft>
                          <a:spcPts val="0"/>
                        </a:spcAft>
                        <a:buNone/>
                      </a:pPr>
                      <a:r>
                        <a:rPr b="1" lang="en-GB" sz="1100">
                          <a:solidFill>
                            <a:srgbClr val="FFFFFF"/>
                          </a:solidFill>
                          <a:latin typeface="Montserrat"/>
                          <a:ea typeface="Montserrat"/>
                          <a:cs typeface="Montserrat"/>
                          <a:sym typeface="Montserrat"/>
                        </a:rPr>
                        <a:t>Apply the learning </a:t>
                      </a:r>
                      <a:r>
                        <a:rPr lang="en-GB" sz="1100">
                          <a:solidFill>
                            <a:srgbClr val="FFFFFF"/>
                          </a:solidFill>
                          <a:latin typeface="Montserrat"/>
                          <a:ea typeface="Montserrat"/>
                          <a:cs typeface="Montserrat"/>
                          <a:sym typeface="Montserrat"/>
                        </a:rPr>
                        <a:t>outside of this collaboration, in particular by protecting the mental health of those involved in delivering complex artistic projects</a:t>
                      </a:r>
                      <a:endParaRPr sz="1100">
                        <a:solidFill>
                          <a:srgbClr val="FFFFFF"/>
                        </a:solidFill>
                        <a:latin typeface="Montserrat"/>
                        <a:ea typeface="Montserrat"/>
                        <a:cs typeface="Montserrat"/>
                        <a:sym typeface="Montserrat"/>
                      </a:endParaRPr>
                    </a:p>
                  </a:txBody>
                  <a:tcPr marT="91425" marB="91425" marR="91425" marL="91425">
                    <a:lnL cap="flat" cmpd="sng" w="9525">
                      <a:solidFill>
                        <a:srgbClr val="488DE2"/>
                      </a:solidFill>
                      <a:prstDash val="solid"/>
                      <a:round/>
                      <a:headEnd len="sm" w="sm" type="none"/>
                      <a:tailEnd len="sm" w="sm" type="none"/>
                    </a:lnL>
                    <a:lnR cap="flat" cmpd="sng" w="9525">
                      <a:solidFill>
                        <a:srgbClr val="488DE2"/>
                      </a:solidFill>
                      <a:prstDash val="solid"/>
                      <a:round/>
                      <a:headEnd len="sm" w="sm" type="none"/>
                      <a:tailEnd len="sm" w="sm" type="none"/>
                    </a:lnR>
                    <a:lnT cap="flat" cmpd="sng" w="9525">
                      <a:solidFill>
                        <a:srgbClr val="488DE2"/>
                      </a:solidFill>
                      <a:prstDash val="solid"/>
                      <a:round/>
                      <a:headEnd len="sm" w="sm" type="none"/>
                      <a:tailEnd len="sm" w="sm" type="none"/>
                    </a:lnT>
                    <a:lnB cap="flat" cmpd="sng" w="9525">
                      <a:solidFill>
                        <a:srgbClr val="488DE2"/>
                      </a:solidFill>
                      <a:prstDash val="solid"/>
                      <a:round/>
                      <a:headEnd len="sm" w="sm" type="none"/>
                      <a:tailEnd len="sm" w="sm" type="none"/>
                    </a:lnB>
                  </a:tcPr>
                </a:tc>
                <a:tc hMerge="1"/>
              </a:tr>
            </a:tbl>
          </a:graphicData>
        </a:graphic>
      </p:graphicFrame>
      <p:sp>
        <p:nvSpPr>
          <p:cNvPr id="118" name="Google Shape;118;p20"/>
          <p:cNvSpPr txBox="1"/>
          <p:nvPr/>
        </p:nvSpPr>
        <p:spPr>
          <a:xfrm>
            <a:off x="360000" y="3770300"/>
            <a:ext cx="6930300" cy="6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GB" sz="1300">
                <a:highlight>
                  <a:srgbClr val="FCE5CD"/>
                </a:highlight>
                <a:latin typeface="Montserrat"/>
                <a:ea typeface="Montserrat"/>
                <a:cs typeface="Montserrat"/>
                <a:sym typeface="Montserrat"/>
              </a:rPr>
              <a:t>Note: the above sections were filled in by the facilitator based on notes made during the presentation: they are presented as blank during the session.</a:t>
            </a:r>
            <a:endParaRPr b="1" i="1" sz="1300">
              <a:highlight>
                <a:srgbClr val="FCE5CD"/>
              </a:highlight>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